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68" r:id="rId4"/>
    <p:sldId id="278" r:id="rId5"/>
    <p:sldId id="267" r:id="rId6"/>
    <p:sldId id="270" r:id="rId7"/>
    <p:sldId id="272" r:id="rId8"/>
    <p:sldId id="269" r:id="rId9"/>
    <p:sldId id="277" r:id="rId10"/>
    <p:sldId id="271" r:id="rId11"/>
    <p:sldId id="280" r:id="rId12"/>
    <p:sldId id="279" r:id="rId13"/>
    <p:sldId id="281" r:id="rId14"/>
    <p:sldId id="282" r:id="rId15"/>
    <p:sldId id="283" r:id="rId16"/>
    <p:sldId id="284" r:id="rId17"/>
    <p:sldId id="274" r:id="rId18"/>
    <p:sldId id="273" r:id="rId19"/>
    <p:sldId id="275" r:id="rId20"/>
    <p:sldId id="266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398"/>
    <a:srgbClr val="12A89D"/>
    <a:srgbClr val="00A79D"/>
    <a:srgbClr val="00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4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7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3C710-A2E2-435D-8DE6-6CE85CF8DC96}" type="datetimeFigureOut">
              <a:rPr lang="hr-HR" smtClean="0"/>
              <a:t>01.05.2024.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98F99-5149-4DB8-9A51-19D9BE6C8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8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1171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71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8957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2965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3837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3349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908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932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9103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2926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192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473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1164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848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66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6727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3638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700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8185" y="2662177"/>
            <a:ext cx="6058751" cy="210699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8185" y="4854469"/>
            <a:ext cx="6099389" cy="13327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8185" y="6273184"/>
            <a:ext cx="142917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B913FDD-C7CA-4552-8999-53C1CDF41990}" type="datetime1">
              <a:rPr lang="hr-HR" smtClean="0"/>
              <a:t>01.05.2024.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52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673865" cy="43022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64466"/>
            <a:ext cx="3932237" cy="31251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7CBD-33D1-4361-B5B0-F76C370C37E5}" type="datetime1">
              <a:rPr lang="hr-HR" smtClean="0"/>
              <a:t>01.05.2024.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31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733" y="4273498"/>
            <a:ext cx="10966027" cy="19744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A0A501-B4B8-BBEC-63D8-278D8DD003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68440" y="228926"/>
            <a:ext cx="802643" cy="4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363613" cy="374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3EB-8E17-4198-AAD0-DB9B2D1EF076}" type="datetime1">
              <a:rPr lang="hr-HR" smtClean="0"/>
              <a:t>01.05.2024.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7303" y="6247976"/>
            <a:ext cx="578224" cy="365125"/>
          </a:xfrm>
        </p:spPr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6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A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2851572"/>
            <a:ext cx="10966027" cy="19744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4984376"/>
            <a:ext cx="10966027" cy="11052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69716" y="6247975"/>
            <a:ext cx="10365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4AE4C-BD12-41AD-88FB-BD021176A34E}" type="datetime1">
              <a:rPr lang="hr-HR" smtClean="0"/>
              <a:t>01.05.2024.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64217" y="6247976"/>
            <a:ext cx="5048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63536" y="6247976"/>
            <a:ext cx="5782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A0A501-B4B8-BBEC-63D8-278D8DD003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8440" y="228926"/>
            <a:ext cx="802643" cy="4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žište 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2E2B-7AD9-4981-B68D-632E12D36BB0}" type="datetime1">
              <a:rPr lang="hr-HR" smtClean="0"/>
              <a:t>01.05.2024.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3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 algn="ctr">
              <a:buNone/>
              <a:defRPr>
                <a:solidFill>
                  <a:srgbClr val="00A79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B23C-B6B1-41BF-B14F-908E5DA2843A}" type="datetime1">
              <a:rPr lang="hr-HR" smtClean="0"/>
              <a:t>01.05.2024.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3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856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14560" cy="37996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14560" cy="3799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9682-63BA-4C45-9293-436AB8AC2FDD}" type="datetime1">
              <a:rPr lang="hr-HR" smtClean="0"/>
              <a:t>01.05.2024.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6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021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959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15289" cy="3131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53992" y="1681163"/>
            <a:ext cx="49069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53992" y="2505075"/>
            <a:ext cx="4915289" cy="31317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251A-1D84-4F1B-9AD3-C2ADBC1178F3}" type="datetime1">
              <a:rPr lang="hr-HR" smtClean="0"/>
              <a:t>01.05.2024.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37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1DF3-64C7-4C45-82C1-055CB91ACC8F}" type="datetime1">
              <a:rPr lang="hr-HR" smtClean="0"/>
              <a:t>01.05.2024.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86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C1-AA41-4700-ABB3-CD45476A0F5A}" type="datetime1">
              <a:rPr lang="hr-HR" smtClean="0"/>
              <a:t>01.05.2024.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38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3636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147" y="1690688"/>
            <a:ext cx="10363613" cy="37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40121" y="6247975"/>
            <a:ext cx="1036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1AEB22-5E0A-4D05-9555-AD1C3CAF0554}" type="datetime1">
              <a:rPr lang="hr-HR" smtClean="0"/>
              <a:t>01.05.2024.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5857" y="6247976"/>
            <a:ext cx="4449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3941" y="6247976"/>
            <a:ext cx="578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9F0176-046F-D662-4333-1E49E111718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67" y="6284695"/>
            <a:ext cx="1391736" cy="365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D4F11-DEB5-E2BC-5BB3-DD714E28BCD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6279159"/>
            <a:ext cx="984887" cy="368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2E8BEC-56B9-E370-A644-2B559A1E245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170829" y="228799"/>
            <a:ext cx="796047" cy="4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8" r:id="rId5"/>
    <p:sldLayoutId id="2147483652" r:id="rId6"/>
    <p:sldLayoutId id="2147483653" r:id="rId7"/>
    <p:sldLayoutId id="2147483654" r:id="rId8"/>
    <p:sldLayoutId id="2147483655" r:id="rId9"/>
    <p:sldLayoutId id="2147483657" r:id="rId10"/>
    <p:sldLayoutId id="21474836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79D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A79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79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79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79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79D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sf.hr/esfplus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8185" y="2167119"/>
            <a:ext cx="6058751" cy="2416529"/>
          </a:xfrm>
        </p:spPr>
        <p:txBody>
          <a:bodyPr>
            <a:normAutofit fontScale="90000"/>
          </a:bodyPr>
          <a:lstStyle/>
          <a:p>
            <a:br>
              <a:rPr lang="hr-HR" sz="5400" dirty="0"/>
            </a:br>
            <a:br>
              <a:rPr lang="hr-HR" sz="5400" dirty="0"/>
            </a:br>
            <a:r>
              <a:rPr lang="hr-HR" sz="2700" dirty="0"/>
              <a:t>Naziv projekta:</a:t>
            </a:r>
            <a:br>
              <a:rPr lang="hr-HR" sz="5400" dirty="0"/>
            </a:br>
            <a:r>
              <a:rPr lang="hr-HR" sz="5400" dirty="0"/>
              <a:t>„Zajedno kod kuće”</a:t>
            </a:r>
            <a:br>
              <a:rPr lang="hr-HR" sz="5400" dirty="0"/>
            </a:br>
            <a:r>
              <a:rPr lang="hr-HR" sz="2400" dirty="0"/>
              <a:t>Potpora starijim osobama za neovisan život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8185" y="5421664"/>
            <a:ext cx="6474739" cy="1124793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SF.3.4.11.01.0141</a:t>
            </a:r>
          </a:p>
          <a:p>
            <a:endParaRPr lang="hr-HR" dirty="0"/>
          </a:p>
          <a:p>
            <a:r>
              <a:rPr lang="hr-HR"/>
              <a:t>Donji Miholjac, 02</a:t>
            </a:r>
            <a:r>
              <a:rPr lang="hr-HR" dirty="0"/>
              <a:t>. svibanj 2024.</a:t>
            </a:r>
          </a:p>
        </p:txBody>
      </p:sp>
      <p:pic>
        <p:nvPicPr>
          <p:cNvPr id="5" name="Slika 4" descr="Slika na kojoj se prikazuje crtić, ukrasni isječci, izmišljeni lik&#10;&#10;Opis je automatski generiran">
            <a:extLst>
              <a:ext uri="{FF2B5EF4-FFF2-40B4-BE49-F238E27FC236}">
                <a16:creationId xmlns:a16="http://schemas.microsoft.com/office/drawing/2014/main" id="{72BF2016-172C-BC2D-2B2B-1F13D7577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944" y="1002776"/>
            <a:ext cx="778486" cy="1006904"/>
          </a:xfrm>
          <a:prstGeom prst="rect">
            <a:avLst/>
          </a:prstGeom>
        </p:spPr>
      </p:pic>
      <p:pic>
        <p:nvPicPr>
          <p:cNvPr id="7" name="Slika 6" descr="Slika na kojoj se prikazuje građevinski nacrti, šarenilo&#10;&#10;Opis je automatski generiran">
            <a:extLst>
              <a:ext uri="{FF2B5EF4-FFF2-40B4-BE49-F238E27FC236}">
                <a16:creationId xmlns:a16="http://schemas.microsoft.com/office/drawing/2014/main" id="{E4F95248-374F-14BA-0A14-EF49D1A37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914" y="951356"/>
            <a:ext cx="1078608" cy="1058144"/>
          </a:xfrm>
          <a:prstGeom prst="rect">
            <a:avLst/>
          </a:prstGeom>
        </p:spPr>
      </p:pic>
      <p:pic>
        <p:nvPicPr>
          <p:cNvPr id="1026" name="Picture 2" descr="Marijanci – Wikipedija">
            <a:extLst>
              <a:ext uri="{FF2B5EF4-FFF2-40B4-BE49-F238E27FC236}">
                <a16:creationId xmlns:a16="http://schemas.microsoft.com/office/drawing/2014/main" id="{4C6216A3-9D57-2D97-B095-C28E5B57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43" y="1002776"/>
            <a:ext cx="759839" cy="100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22DEA73-C8CA-8622-AF8E-A9C853D5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295" y="1002776"/>
            <a:ext cx="796990" cy="100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8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ZAŽELI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363613" cy="401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OBVEZNE PROJEKTNE AKTIVNOSTI:	</a:t>
            </a:r>
          </a:p>
          <a:p>
            <a:pPr marL="514350" indent="-514350">
              <a:buAutoNum type="arabicPeriod"/>
            </a:pPr>
            <a:r>
              <a:rPr lang="hr-HR" dirty="0"/>
              <a:t>Zapošljavanje 30 pružatelja usluga potpore i podrške za najmanje 180 pripadnika ciljne skupine</a:t>
            </a:r>
          </a:p>
          <a:p>
            <a:pPr marL="514350" indent="-514350">
              <a:buAutoNum type="arabicPeriod"/>
            </a:pPr>
            <a:r>
              <a:rPr lang="hr-HR" dirty="0"/>
              <a:t>Praćenje i kontrola izvršenih usluga</a:t>
            </a:r>
          </a:p>
          <a:p>
            <a:pPr marL="514350" indent="-514350">
              <a:buAutoNum type="arabicPeriod"/>
            </a:pPr>
            <a:r>
              <a:rPr lang="hr-HR" dirty="0"/>
              <a:t>Nabava i podjela paketa kućanskih i osnovnih higijenskih potrepština</a:t>
            </a:r>
          </a:p>
          <a:p>
            <a:pPr marL="514350" indent="-514350">
              <a:buAutoNum type="arabicPeriod"/>
            </a:pPr>
            <a:r>
              <a:rPr lang="hr-HR" dirty="0"/>
              <a:t>Komunikacija i vidljivost</a:t>
            </a:r>
          </a:p>
          <a:p>
            <a:pPr marL="514350" indent="-514350">
              <a:buAutoNum type="arabicPeriod"/>
            </a:pPr>
            <a:r>
              <a:rPr lang="hr-HR" dirty="0"/>
              <a:t>Upravljanje projektom i administracija 	</a:t>
            </a:r>
          </a:p>
          <a:p>
            <a:pPr marL="514350" indent="-514350">
              <a:buAutoNum type="arabicPeriod"/>
            </a:pP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10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ZAŽELI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363613" cy="455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1. Pružanje usluge potpore i podrške podrazumijeva: </a:t>
            </a:r>
            <a:endParaRPr lang="hr-HR" sz="2000" dirty="0"/>
          </a:p>
          <a:p>
            <a:pPr lvl="2"/>
            <a:endParaRPr lang="hr-HR" sz="2000" dirty="0"/>
          </a:p>
          <a:p>
            <a:pPr lvl="2"/>
            <a:r>
              <a:rPr lang="hr-HR" sz="2000" dirty="0"/>
              <a:t>organiziranje prehrane;</a:t>
            </a:r>
          </a:p>
          <a:p>
            <a:pPr lvl="2"/>
            <a:r>
              <a:rPr lang="hr-HR" sz="2000" dirty="0"/>
              <a:t>obavljanje kućanskih poslova;</a:t>
            </a:r>
          </a:p>
          <a:p>
            <a:pPr lvl="2"/>
            <a:r>
              <a:rPr lang="hr-HR" sz="2000" dirty="0"/>
              <a:t>održavanje osobne higijene;</a:t>
            </a:r>
          </a:p>
          <a:p>
            <a:pPr lvl="2"/>
            <a:r>
              <a:rPr lang="hr-HR" sz="2000" dirty="0"/>
              <a:t>zadovoljenje drugih svakodnevnih poslova;</a:t>
            </a:r>
          </a:p>
          <a:p>
            <a:pPr lvl="2"/>
            <a:r>
              <a:rPr lang="hr-HR" sz="2000" dirty="0"/>
              <a:t>obavljanje drugih poslova vezanih uz skrb starijih osoba i osoba s invaliditetom.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94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ZAŽELI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363613" cy="401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Osnovne obveze zaposlenika/</a:t>
            </a:r>
            <a:r>
              <a:rPr lang="hr-HR" dirty="0" err="1"/>
              <a:t>ca</a:t>
            </a:r>
            <a:r>
              <a:rPr lang="hr-HR" dirty="0"/>
              <a:t>:</a:t>
            </a:r>
          </a:p>
          <a:p>
            <a:endParaRPr lang="hr-HR" sz="2000" dirty="0"/>
          </a:p>
          <a:p>
            <a:pPr lvl="2"/>
            <a:r>
              <a:rPr lang="hr-HR" sz="2000" dirty="0"/>
              <a:t>Pružanje usluga potpore i podrške projektnim korisnicima;</a:t>
            </a:r>
          </a:p>
          <a:p>
            <a:pPr lvl="2"/>
            <a:r>
              <a:rPr lang="hr-HR" sz="2000" dirty="0"/>
              <a:t>Prijava utvrđenih nastalih promjena u domaćinstvima;</a:t>
            </a:r>
          </a:p>
          <a:p>
            <a:pPr lvl="2"/>
            <a:r>
              <a:rPr lang="hr-HR" sz="2000" dirty="0"/>
              <a:t>Vođenje mjesečnih evidencija (dnevnika) o posjeti i pružanju usluga;</a:t>
            </a:r>
          </a:p>
          <a:p>
            <a:pPr lvl="2"/>
            <a:r>
              <a:rPr lang="hr-HR" sz="2000" dirty="0"/>
              <a:t>Podrška u pripremi i dostavi higijenskih potrepština;</a:t>
            </a:r>
          </a:p>
          <a:p>
            <a:pPr lvl="2"/>
            <a:r>
              <a:rPr lang="hr-HR" sz="2000" dirty="0"/>
              <a:t>Rad na terenu izvan mjesta prebivališta;</a:t>
            </a:r>
          </a:p>
          <a:p>
            <a:pPr lvl="2"/>
            <a:r>
              <a:rPr lang="hr-HR" sz="2000" dirty="0"/>
              <a:t>Stalna komunikacija s voditeljima tijekom obavljanja posla</a:t>
            </a:r>
          </a:p>
          <a:p>
            <a:pPr marL="457200" lvl="1" indent="0">
              <a:buNone/>
            </a:pPr>
            <a:endParaRPr lang="hr-HR" sz="2000" dirty="0"/>
          </a:p>
          <a:p>
            <a:pPr marL="457200" lvl="1" indent="0">
              <a:buNone/>
            </a:pPr>
            <a:endParaRPr lang="hr-HR" sz="2000" dirty="0"/>
          </a:p>
          <a:p>
            <a:pPr marL="457200" lvl="1" indent="0">
              <a:buNone/>
            </a:pPr>
            <a:r>
              <a:rPr lang="hr-HR" sz="1800" dirty="0"/>
              <a:t>* Ugovorima je definiran probni rad zaposlenih u trajanju od 3 mjeseca!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9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ZAŽELI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363613" cy="3201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2. Praćenje i kontrola izvršenih usluga  </a:t>
            </a:r>
            <a:endParaRPr lang="hr-HR" sz="2000" dirty="0"/>
          </a:p>
          <a:p>
            <a:pPr lvl="2"/>
            <a:endParaRPr lang="hr-HR" sz="2000" dirty="0"/>
          </a:p>
          <a:p>
            <a:pPr lvl="2"/>
            <a:r>
              <a:rPr lang="hr-HR" sz="2000" dirty="0"/>
              <a:t>Provode voditelji tijekom pružanja usluga</a:t>
            </a:r>
          </a:p>
          <a:p>
            <a:pPr lvl="2"/>
            <a:r>
              <a:rPr lang="hr-HR" sz="2000" dirty="0"/>
              <a:t>Nenajavljene posjete korisnicima</a:t>
            </a:r>
          </a:p>
          <a:p>
            <a:pPr lvl="2"/>
            <a:r>
              <a:rPr lang="hr-HR" sz="2000" dirty="0"/>
              <a:t>Evaluacijom o zadovoljstvu pruženim uslugama</a:t>
            </a:r>
          </a:p>
          <a:p>
            <a:pPr lvl="2"/>
            <a:r>
              <a:rPr lang="hr-HR" sz="2000" dirty="0"/>
              <a:t>Praćenjem dnevnika obilaska</a:t>
            </a:r>
          </a:p>
          <a:p>
            <a:pPr marL="914400" lvl="2" indent="0">
              <a:buNone/>
            </a:pPr>
            <a:endParaRPr lang="hr-HR" sz="2000" dirty="0"/>
          </a:p>
          <a:p>
            <a:pPr marL="914400" lvl="2" indent="0">
              <a:buNone/>
            </a:pPr>
            <a:r>
              <a:rPr lang="hr-HR" sz="2000" dirty="0"/>
              <a:t>Sudionike ćemo kontinuirano pratiti kako bismo osigurali da i dalje ispunjavaju kriterije za sudjelovanje te kako bismo pravovremeno reagirali na njihove mijenjajuće potrebe.</a:t>
            </a:r>
            <a:endParaRPr lang="hr-HR" dirty="0"/>
          </a:p>
          <a:p>
            <a:pPr lvl="2"/>
            <a:endParaRPr lang="hr-HR" sz="2000" dirty="0"/>
          </a:p>
          <a:p>
            <a:pPr lvl="2"/>
            <a:endParaRPr lang="hr-H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31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ZAŽELI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7"/>
            <a:ext cx="10483165" cy="41811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4000" dirty="0"/>
              <a:t>3. Nabava i podjela paketa kućanskih i osnovnih higijenskih potrepština koji mora sadržavati najmanje 5 od sljedećih proizvoda: </a:t>
            </a:r>
          </a:p>
          <a:p>
            <a:pPr lvl="2"/>
            <a:endParaRPr lang="hr-HR" sz="2000" dirty="0"/>
          </a:p>
          <a:p>
            <a:r>
              <a:rPr lang="hr-HR" dirty="0"/>
              <a:t>sredstvo za pranje posuđa </a:t>
            </a:r>
          </a:p>
          <a:p>
            <a:r>
              <a:rPr lang="pl-PL" dirty="0"/>
              <a:t>prašak za pranje rublja </a:t>
            </a:r>
          </a:p>
          <a:p>
            <a:r>
              <a:rPr lang="hr-HR" dirty="0"/>
              <a:t>paket toaletnog papira </a:t>
            </a:r>
          </a:p>
          <a:p>
            <a:r>
              <a:rPr lang="hr-HR" dirty="0"/>
              <a:t>paket papirnatih ručnika </a:t>
            </a:r>
          </a:p>
          <a:p>
            <a:r>
              <a:rPr lang="pl-PL" dirty="0"/>
              <a:t>sredstvo za pranje ruku - tekući </a:t>
            </a:r>
          </a:p>
          <a:p>
            <a:r>
              <a:rPr lang="hr-HR" dirty="0"/>
              <a:t>zubna pasta </a:t>
            </a:r>
          </a:p>
          <a:p>
            <a:r>
              <a:rPr lang="hr-HR" dirty="0"/>
              <a:t>sredstvo za tuširanje </a:t>
            </a:r>
          </a:p>
          <a:p>
            <a:r>
              <a:rPr lang="pl-PL" dirty="0"/>
              <a:t>sredstvo za pranje kose </a:t>
            </a:r>
          </a:p>
          <a:p>
            <a:r>
              <a:rPr lang="hr-HR" dirty="0"/>
              <a:t>univerzalno sredstvo za čišćenje 	</a:t>
            </a:r>
          </a:p>
          <a:p>
            <a:pPr lvl="2"/>
            <a:endParaRPr lang="hr-H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14</a:t>
            </a:fld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A1B96B9-9F8D-EF58-D90F-6FC2596B5F59}"/>
              </a:ext>
            </a:extLst>
          </p:cNvPr>
          <p:cNvSpPr txBox="1"/>
          <p:nvPr/>
        </p:nvSpPr>
        <p:spPr>
          <a:xfrm rot="2492299">
            <a:off x="4596044" y="3911013"/>
            <a:ext cx="2537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/>
              <a:t>5/9</a:t>
            </a:r>
          </a:p>
        </p:txBody>
      </p:sp>
    </p:spTree>
    <p:extLst>
      <p:ext uri="{BB962C8B-B14F-4D97-AF65-F5344CB8AC3E}">
        <p14:creationId xmlns:p14="http://schemas.microsoft.com/office/powerpoint/2010/main" val="21755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ZAŽELI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363613" cy="4133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000" dirty="0"/>
              <a:t>4. Komunikacija</a:t>
            </a:r>
            <a:r>
              <a:rPr lang="hr-HR" sz="3300" dirty="0"/>
              <a:t> i vidljivost</a:t>
            </a:r>
          </a:p>
          <a:p>
            <a:pPr lvl="2"/>
            <a:endParaRPr lang="hr-HR" sz="2000" dirty="0"/>
          </a:p>
          <a:p>
            <a:r>
              <a:rPr lang="hr-HR" sz="2400" dirty="0"/>
              <a:t>Suradnja s lokalnim medijima</a:t>
            </a:r>
          </a:p>
          <a:p>
            <a:r>
              <a:rPr lang="hr-HR" sz="2400" dirty="0"/>
              <a:t>Konferencije</a:t>
            </a:r>
          </a:p>
          <a:p>
            <a:r>
              <a:rPr lang="hr-HR" sz="2400" dirty="0"/>
              <a:t>Informativni materijali</a:t>
            </a:r>
          </a:p>
          <a:p>
            <a:r>
              <a:rPr lang="hr-HR" sz="2400" dirty="0"/>
              <a:t>Podizanje svijesti za suzbijanje svih oblika diskriminacije</a:t>
            </a:r>
            <a:r>
              <a:rPr lang="hr-HR" dirty="0"/>
              <a:t>	</a:t>
            </a:r>
          </a:p>
          <a:p>
            <a:pPr lvl="2"/>
            <a:endParaRPr lang="hr-H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3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ZAŽELI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363613" cy="4133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5. Upravljanje projektom i administracija</a:t>
            </a:r>
          </a:p>
          <a:p>
            <a:pPr lvl="2"/>
            <a:endParaRPr lang="hr-HR" sz="2000" dirty="0"/>
          </a:p>
          <a:p>
            <a:r>
              <a:rPr lang="hr-HR" sz="2400" dirty="0"/>
              <a:t>Priprema za provedbu projektnih aktivnosti</a:t>
            </a:r>
          </a:p>
          <a:p>
            <a:r>
              <a:rPr lang="hr-HR" sz="2400" dirty="0"/>
              <a:t>Identifikacija ciljanih skupina</a:t>
            </a:r>
          </a:p>
          <a:p>
            <a:r>
              <a:rPr lang="hr-HR" sz="2400" dirty="0"/>
              <a:t>Procjena potreba i </a:t>
            </a:r>
            <a:r>
              <a:rPr lang="hr-HR" sz="2400" dirty="0" err="1"/>
              <a:t>prioritizacija</a:t>
            </a:r>
            <a:r>
              <a:rPr lang="hr-HR" sz="2400" dirty="0"/>
              <a:t> sudionika</a:t>
            </a:r>
          </a:p>
          <a:p>
            <a:r>
              <a:rPr lang="hr-HR" sz="2400" dirty="0"/>
              <a:t>Savjetovanje i informiranje potencijalnih korisnika</a:t>
            </a:r>
          </a:p>
          <a:p>
            <a:r>
              <a:rPr lang="hr-HR" sz="2400" dirty="0"/>
              <a:t>Kadrovski poslovi i ostali administrativni poslovi</a:t>
            </a:r>
          </a:p>
          <a:p>
            <a:r>
              <a:rPr lang="hr-HR" sz="2400" dirty="0"/>
              <a:t>Provedba projekta i kvartalno izvještavanje prema PT2</a:t>
            </a:r>
          </a:p>
          <a:p>
            <a:r>
              <a:rPr lang="hr-HR" sz="2400" dirty="0"/>
              <a:t>Završetak projekta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709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ZAŽELI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363613" cy="627345"/>
          </a:xfrm>
        </p:spPr>
        <p:txBody>
          <a:bodyPr>
            <a:normAutofit/>
          </a:bodyPr>
          <a:lstStyle/>
          <a:p>
            <a:r>
              <a:rPr lang="hr-HR" dirty="0"/>
              <a:t>Provedena je analiza prijavljenih potreba prema područjima:</a:t>
            </a:r>
          </a:p>
          <a:p>
            <a:pPr marL="0" indent="0">
              <a:buNone/>
            </a:pPr>
            <a:endParaRPr lang="hr-HR" dirty="0"/>
          </a:p>
          <a:p>
            <a:endParaRPr lang="hr-HR" sz="2000" dirty="0"/>
          </a:p>
          <a:p>
            <a:pPr marL="457200" lvl="1" indent="0">
              <a:buNone/>
            </a:pPr>
            <a:endParaRPr lang="hr-H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17</a:t>
            </a:fld>
            <a:endParaRPr lang="hr-HR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671B43-87C1-42C4-FD7B-C4825C5322DF}"/>
              </a:ext>
            </a:extLst>
          </p:cNvPr>
          <p:cNvSpPr txBox="1">
            <a:spLocks/>
          </p:cNvSpPr>
          <p:nvPr/>
        </p:nvSpPr>
        <p:spPr>
          <a:xfrm>
            <a:off x="1725011" y="2709084"/>
            <a:ext cx="9612291" cy="2125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61 korisnik – Donji Miholjac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67 korisnika – prigradska naselja Donjeg Miholjca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62 korisnika – Općina </a:t>
            </a:r>
            <a:r>
              <a:rPr lang="hr-HR" dirty="0" err="1"/>
              <a:t>Marijanci</a:t>
            </a: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62 korisnika – Općina </a:t>
            </a:r>
            <a:r>
              <a:rPr lang="hr-HR" dirty="0" err="1"/>
              <a:t>Magadenovac</a:t>
            </a: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  <a:p>
            <a:endParaRPr lang="hr-HR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hr-HR" sz="20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A6000D3-CEC3-02B5-64DE-3ADAA23B7F9A}"/>
              </a:ext>
            </a:extLst>
          </p:cNvPr>
          <p:cNvSpPr txBox="1"/>
          <p:nvPr/>
        </p:nvSpPr>
        <p:spPr>
          <a:xfrm>
            <a:off x="2459713" y="4620303"/>
            <a:ext cx="97322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0" dirty="0"/>
              <a:t>252	- 72 = 180</a:t>
            </a:r>
          </a:p>
        </p:txBody>
      </p:sp>
    </p:spTree>
    <p:extLst>
      <p:ext uri="{BB962C8B-B14F-4D97-AF65-F5344CB8AC3E}">
        <p14:creationId xmlns:p14="http://schemas.microsoft.com/office/powerpoint/2010/main" val="11673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ZAŽELI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363613" cy="627345"/>
          </a:xfrm>
        </p:spPr>
        <p:txBody>
          <a:bodyPr>
            <a:normAutofit/>
          </a:bodyPr>
          <a:lstStyle/>
          <a:p>
            <a:r>
              <a:rPr lang="hr-HR" dirty="0"/>
              <a:t>Provedena je analiza prijavljenih potreba prema područjima:</a:t>
            </a:r>
          </a:p>
          <a:p>
            <a:pPr marL="0" indent="0">
              <a:buNone/>
            </a:pPr>
            <a:endParaRPr lang="hr-HR" dirty="0"/>
          </a:p>
          <a:p>
            <a:endParaRPr lang="hr-HR" sz="2000" dirty="0"/>
          </a:p>
          <a:p>
            <a:pPr marL="457200" lvl="1" indent="0">
              <a:buNone/>
            </a:pPr>
            <a:endParaRPr lang="hr-H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18</a:t>
            </a:fld>
            <a:endParaRPr lang="hr-HR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671B43-87C1-42C4-FD7B-C4825C5322DF}"/>
              </a:ext>
            </a:extLst>
          </p:cNvPr>
          <p:cNvSpPr txBox="1">
            <a:spLocks/>
          </p:cNvSpPr>
          <p:nvPr/>
        </p:nvSpPr>
        <p:spPr>
          <a:xfrm>
            <a:off x="1725011" y="2709084"/>
            <a:ext cx="9612291" cy="3156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36 korisnika – Donji Miholjac (6)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18 korisnika – </a:t>
            </a:r>
            <a:r>
              <a:rPr lang="hr-HR" dirty="0" err="1"/>
              <a:t>Radikovci</a:t>
            </a:r>
            <a:r>
              <a:rPr lang="hr-HR" dirty="0"/>
              <a:t>, </a:t>
            </a:r>
            <a:r>
              <a:rPr lang="hr-HR" dirty="0" err="1"/>
              <a:t>Miholjački</a:t>
            </a:r>
            <a:r>
              <a:rPr lang="hr-HR" dirty="0"/>
              <a:t> Poreč i </a:t>
            </a:r>
            <a:r>
              <a:rPr lang="hr-HR" dirty="0" err="1"/>
              <a:t>Golinci</a:t>
            </a:r>
            <a:r>
              <a:rPr lang="hr-HR" dirty="0"/>
              <a:t> (3)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12 korisnika – Podgajci Podravski (2)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12 korisnika – Sveti Đurađ (2)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  <a:p>
            <a:endParaRPr lang="hr-HR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hr-HR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667C62-28D6-7840-B638-D6EA3A271E3A}"/>
              </a:ext>
            </a:extLst>
          </p:cNvPr>
          <p:cNvSpPr txBox="1">
            <a:spLocks/>
          </p:cNvSpPr>
          <p:nvPr/>
        </p:nvSpPr>
        <p:spPr>
          <a:xfrm>
            <a:off x="1725010" y="2709084"/>
            <a:ext cx="9612291" cy="3156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36 korisnika – </a:t>
            </a:r>
            <a:r>
              <a:rPr lang="hr-HR" dirty="0" err="1"/>
              <a:t>Marijanci</a:t>
            </a:r>
            <a:r>
              <a:rPr lang="hr-HR" dirty="0"/>
              <a:t>, </a:t>
            </a:r>
            <a:r>
              <a:rPr lang="hr-HR" dirty="0" err="1"/>
              <a:t>Kunišinci</a:t>
            </a:r>
            <a:r>
              <a:rPr lang="hr-HR" dirty="0"/>
              <a:t> i </a:t>
            </a:r>
            <a:r>
              <a:rPr lang="hr-HR" dirty="0" err="1"/>
              <a:t>Bočkinci</a:t>
            </a:r>
            <a:r>
              <a:rPr lang="hr-HR" dirty="0"/>
              <a:t> (6)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12 korisnika – </a:t>
            </a:r>
            <a:r>
              <a:rPr lang="hr-HR" dirty="0" err="1"/>
              <a:t>Črnkovci</a:t>
            </a:r>
            <a:r>
              <a:rPr lang="hr-HR" dirty="0"/>
              <a:t> (2)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6 korisnika – Brezovica (1)</a:t>
            </a:r>
          </a:p>
          <a:p>
            <a:endParaRPr lang="hr-HR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hr-HR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E73913-8FD3-48F0-0D40-4E71A90F00CB}"/>
              </a:ext>
            </a:extLst>
          </p:cNvPr>
          <p:cNvSpPr txBox="1">
            <a:spLocks/>
          </p:cNvSpPr>
          <p:nvPr/>
        </p:nvSpPr>
        <p:spPr>
          <a:xfrm>
            <a:off x="1725009" y="2709084"/>
            <a:ext cx="9612291" cy="3156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24 korisnika – </a:t>
            </a:r>
            <a:r>
              <a:rPr lang="hr-HR" dirty="0" err="1"/>
              <a:t>Šljivoševci</a:t>
            </a:r>
            <a:r>
              <a:rPr lang="hr-HR" dirty="0"/>
              <a:t> (4)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12 korisnika – </a:t>
            </a:r>
            <a:r>
              <a:rPr lang="hr-HR" dirty="0" err="1"/>
              <a:t>Kućanci</a:t>
            </a:r>
            <a:r>
              <a:rPr lang="hr-HR" dirty="0"/>
              <a:t> (2)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12 korisnika – </a:t>
            </a:r>
            <a:r>
              <a:rPr lang="hr-HR" dirty="0" err="1"/>
              <a:t>Beničanci</a:t>
            </a:r>
            <a:r>
              <a:rPr lang="hr-HR" dirty="0"/>
              <a:t> (2)</a:t>
            </a:r>
          </a:p>
          <a:p>
            <a:endParaRPr lang="hr-HR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1642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19</a:t>
            </a:fld>
            <a:endParaRPr lang="hr-HR"/>
          </a:p>
        </p:txBody>
      </p:sp>
      <p:pic>
        <p:nvPicPr>
          <p:cNvPr id="11" name="Slika 10" descr="Slika na kojoj se prikazuje osoba, Ljudsko lice, odijevanje, nabor&#10;&#10;Opis je automatski generiran">
            <a:extLst>
              <a:ext uri="{FF2B5EF4-FFF2-40B4-BE49-F238E27FC236}">
                <a16:creationId xmlns:a16="http://schemas.microsoft.com/office/drawing/2014/main" id="{FD3E16EF-6642-2CF3-F910-80A1A7C9E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1" y="972353"/>
            <a:ext cx="3632953" cy="3632953"/>
          </a:xfrm>
          <a:prstGeom prst="rect">
            <a:avLst/>
          </a:prstGeom>
        </p:spPr>
      </p:pic>
      <p:pic>
        <p:nvPicPr>
          <p:cNvPr id="15" name="Slika 14" descr="Slika na kojoj se prikazuje osoba, kotač, bicikl&#10;&#10;Opis je automatski generiran">
            <a:extLst>
              <a:ext uri="{FF2B5EF4-FFF2-40B4-BE49-F238E27FC236}">
                <a16:creationId xmlns:a16="http://schemas.microsoft.com/office/drawing/2014/main" id="{AEF37E13-1242-3066-4170-D6E9F9850A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36" y="972351"/>
            <a:ext cx="3632952" cy="3632952"/>
          </a:xfrm>
          <a:prstGeom prst="rect">
            <a:avLst/>
          </a:prstGeom>
        </p:spPr>
      </p:pic>
      <p:pic>
        <p:nvPicPr>
          <p:cNvPr id="17" name="Slika 16" descr="Slika na kojoj se prikazuje osoba, odijevanje, tekst, vanjski&#10;&#10;Opis je automatski generiran">
            <a:extLst>
              <a:ext uri="{FF2B5EF4-FFF2-40B4-BE49-F238E27FC236}">
                <a16:creationId xmlns:a16="http://schemas.microsoft.com/office/drawing/2014/main" id="{ED1E1CA7-8EB3-14A7-FABC-4E82E0C00B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90" y="972352"/>
            <a:ext cx="3632952" cy="363295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4BE36F11-E697-7D23-2571-6A1F44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90" y="-204104"/>
            <a:ext cx="10363613" cy="1325563"/>
          </a:xfrm>
        </p:spPr>
        <p:txBody>
          <a:bodyPr/>
          <a:lstStyle/>
          <a:p>
            <a:pPr algn="ctr"/>
            <a:r>
              <a:rPr lang="hr-HR" dirty="0"/>
              <a:t>Projektni tim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914F937-EF38-89FC-8854-AFF2852CD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81" y="5246092"/>
            <a:ext cx="3434842" cy="540770"/>
          </a:xfrm>
        </p:spPr>
        <p:txBody>
          <a:bodyPr/>
          <a:lstStyle/>
          <a:p>
            <a:r>
              <a:rPr lang="hr-HR" dirty="0"/>
              <a:t>Ivana Marić Špoljarić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0A0FF97-4D61-5891-39DA-69A76C80B412}"/>
              </a:ext>
            </a:extLst>
          </p:cNvPr>
          <p:cNvSpPr txBox="1">
            <a:spLocks/>
          </p:cNvSpPr>
          <p:nvPr/>
        </p:nvSpPr>
        <p:spPr>
          <a:xfrm>
            <a:off x="4095623" y="5246092"/>
            <a:ext cx="3189573" cy="54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dirty="0"/>
              <a:t>Andrija </a:t>
            </a:r>
            <a:r>
              <a:rPr lang="hr-HR" dirty="0" err="1"/>
              <a:t>Herbst</a:t>
            </a:r>
            <a:endParaRPr lang="hr-HR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27BEDDA-7F5C-BFC2-9C4D-2455EC289F4F}"/>
              </a:ext>
            </a:extLst>
          </p:cNvPr>
          <p:cNvSpPr txBox="1">
            <a:spLocks/>
          </p:cNvSpPr>
          <p:nvPr/>
        </p:nvSpPr>
        <p:spPr>
          <a:xfrm>
            <a:off x="7285196" y="5267870"/>
            <a:ext cx="3632952" cy="839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Marko </a:t>
            </a:r>
            <a:r>
              <a:rPr lang="hr-HR" dirty="0" err="1"/>
              <a:t>Majdenić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99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ZAŽELI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/>
              <a:t>Bespovratna sredstva:</a:t>
            </a:r>
          </a:p>
          <a:p>
            <a:endParaRPr lang="hr-HR" dirty="0"/>
          </a:p>
          <a:p>
            <a:r>
              <a:rPr lang="hr-HR" dirty="0"/>
              <a:t>Državni proračun RH iz sredstava Europske unije i Europskog socijalnog fonda+  (85%)</a:t>
            </a:r>
          </a:p>
          <a:p>
            <a:endParaRPr lang="hr-HR" dirty="0"/>
          </a:p>
          <a:p>
            <a:r>
              <a:rPr lang="hr-HR" dirty="0"/>
              <a:t>Državni proračun RH za nacionalno sufinanciranje (15%)</a:t>
            </a:r>
          </a:p>
          <a:p>
            <a:endParaRPr lang="hr-HR" dirty="0"/>
          </a:p>
          <a:p>
            <a:endParaRPr lang="hr-HR" dirty="0"/>
          </a:p>
          <a:p>
            <a:pPr marL="0" indent="0" algn="ctr">
              <a:buNone/>
            </a:pP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755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F434-4497-15CF-631D-FD9B5436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Hvala na pažnji!</a:t>
            </a:r>
          </a:p>
        </p:txBody>
      </p:sp>
      <p:sp>
        <p:nvSpPr>
          <p:cNvPr id="3" name="Content Placeholder 7">
            <a:hlinkClick r:id="rId2"/>
            <a:extLst>
              <a:ext uri="{FF2B5EF4-FFF2-40B4-BE49-F238E27FC236}">
                <a16:creationId xmlns:a16="http://schemas.microsoft.com/office/drawing/2014/main" id="{788986F1-F13A-9259-F608-0559D462CE0C}"/>
              </a:ext>
            </a:extLst>
          </p:cNvPr>
          <p:cNvSpPr txBox="1">
            <a:spLocks/>
          </p:cNvSpPr>
          <p:nvPr/>
        </p:nvSpPr>
        <p:spPr>
          <a:xfrm>
            <a:off x="4113256" y="6247975"/>
            <a:ext cx="3890980" cy="5011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dirty="0" err="1">
                <a:solidFill>
                  <a:schemeClr val="bg1"/>
                </a:solidFill>
              </a:rPr>
              <a:t>esf.hr</a:t>
            </a:r>
            <a:r>
              <a:rPr lang="hr-HR" sz="2000" dirty="0">
                <a:solidFill>
                  <a:schemeClr val="bg1"/>
                </a:solidFill>
              </a:rPr>
              <a:t>/</a:t>
            </a:r>
            <a:r>
              <a:rPr lang="hr-HR" sz="2000" dirty="0" err="1">
                <a:solidFill>
                  <a:schemeClr val="bg1"/>
                </a:solidFill>
              </a:rPr>
              <a:t>esfplus</a:t>
            </a:r>
            <a:r>
              <a:rPr lang="hr-HR" sz="20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7778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ZAŽELI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/>
              <a:t>Nositelj: </a:t>
            </a:r>
          </a:p>
          <a:p>
            <a:pPr marL="0" indent="0" algn="ctr">
              <a:buNone/>
            </a:pPr>
            <a:r>
              <a:rPr lang="hr-HR" dirty="0"/>
              <a:t>Grad Donji Miholjac</a:t>
            </a:r>
          </a:p>
          <a:p>
            <a:endParaRPr lang="hr-HR" dirty="0"/>
          </a:p>
          <a:p>
            <a:pPr algn="ctr"/>
            <a:r>
              <a:rPr lang="hr-HR" dirty="0"/>
              <a:t>Partneri:</a:t>
            </a:r>
          </a:p>
          <a:p>
            <a:pPr marL="0" indent="0" algn="ctr">
              <a:buNone/>
            </a:pPr>
            <a:r>
              <a:rPr lang="hr-HR" dirty="0"/>
              <a:t>Udruga DUGA, </a:t>
            </a:r>
          </a:p>
          <a:p>
            <a:pPr marL="0" indent="0" algn="ctr">
              <a:buNone/>
            </a:pPr>
            <a:r>
              <a:rPr lang="hr-HR" dirty="0"/>
              <a:t>Općina </a:t>
            </a:r>
            <a:r>
              <a:rPr lang="hr-HR" dirty="0" err="1"/>
              <a:t>Marijanci</a:t>
            </a:r>
            <a:r>
              <a:rPr lang="hr-HR" dirty="0"/>
              <a:t> i </a:t>
            </a:r>
          </a:p>
          <a:p>
            <a:pPr marL="0" indent="0" algn="ctr">
              <a:buNone/>
            </a:pPr>
            <a:r>
              <a:rPr lang="hr-HR" dirty="0"/>
              <a:t>Općina </a:t>
            </a:r>
            <a:r>
              <a:rPr lang="hr-HR" dirty="0" err="1"/>
              <a:t>Magadenovac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7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ZAŽELI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/>
              <a:t>Opći cilj PDP-a </a:t>
            </a:r>
            <a:r>
              <a:rPr lang="hr-HR" dirty="0"/>
              <a:t>je povećanje socijalne uključenosti i prevencija institucionalizacije ranjivih skupina osiguravanjem dugotrajne skrbi. </a:t>
            </a:r>
          </a:p>
          <a:p>
            <a:r>
              <a:rPr lang="hr-HR" b="1" dirty="0"/>
              <a:t>Specifični cilj PDP-a </a:t>
            </a:r>
            <a:r>
              <a:rPr lang="hr-HR" dirty="0"/>
              <a:t>je pružanje usluge potpore i podrške u svakodnevnom životu starijim osobama i osobama s invaliditetom.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Kroz pružanje usluge potpore i podrške osobama starijim od 65 godina i odraslim osobama s invaliditetom (18 i više godina) pridonosi se njihovoj većoj socijalnoj uključenosti, prevenciji institucionalizacije, ostanku u vlastitom domu te osiguravanju prava na život u zajednici. 	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pPr marL="0" indent="0" algn="ctr">
              <a:buNone/>
            </a:pP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01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A79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79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A79D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79D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Prethodni projekti ZAŽELI iz faze I, II i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774" y="1635642"/>
            <a:ext cx="6820185" cy="42326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/>
              <a:t>ZAŽELI I - </a:t>
            </a:r>
            <a:r>
              <a:rPr lang="hr-HR" b="1" dirty="0"/>
              <a:t>796.274,22 €</a:t>
            </a:r>
            <a:r>
              <a:rPr lang="hr-HR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r-HR" dirty="0"/>
              <a:t> svibanj 2018. – studeni 2020. (30 mjeseci)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r-HR" dirty="0"/>
              <a:t> 40 zaposlenih – 160 korisnika</a:t>
            </a:r>
          </a:p>
          <a:p>
            <a:pPr marL="457200" lvl="1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ZAŽELI II - </a:t>
            </a:r>
            <a:r>
              <a:rPr lang="hr-HR" b="1" dirty="0"/>
              <a:t>449.688,77 €</a:t>
            </a:r>
            <a:r>
              <a:rPr lang="hr-HR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r-HR" dirty="0"/>
              <a:t> siječanj 2021. – travanj 2022. (15 mjeseci)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r-HR" dirty="0"/>
              <a:t> 38 zaposlenih – 228 korisnika</a:t>
            </a:r>
          </a:p>
          <a:p>
            <a:pPr marL="457200" lvl="1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ZAŽELI III - </a:t>
            </a:r>
            <a:r>
              <a:rPr lang="hr-HR" b="1" dirty="0"/>
              <a:t>196.695,20 €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r-HR" dirty="0"/>
              <a:t> listopad 2022.– lipanj 2023. (8 mjeseci)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r-HR" dirty="0"/>
              <a:t> 30 zaposlenih – 180 korisnika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02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ZAŽELI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6" y="1377343"/>
            <a:ext cx="10363613" cy="374152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r-HR" b="1" dirty="0"/>
              <a:t>1.485.000,00 €</a:t>
            </a:r>
          </a:p>
          <a:p>
            <a:pPr algn="ctr"/>
            <a:r>
              <a:rPr lang="hr-HR" dirty="0"/>
              <a:t> ožujak 2024. – ožujak 2027. (36 mjeseci)</a:t>
            </a:r>
          </a:p>
          <a:p>
            <a:pPr algn="ctr"/>
            <a:r>
              <a:rPr lang="hr-HR" dirty="0"/>
              <a:t> 180 korisnika – 30 zaposlenih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algn="ctr"/>
            <a:r>
              <a:rPr lang="hr-HR" b="1" dirty="0"/>
              <a:t>2.927.658,19 €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6</a:t>
            </a:fld>
            <a:endParaRPr lang="hr-H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3146" y="3494446"/>
            <a:ext cx="103636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79D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hr-HR" dirty="0"/>
              <a:t>ZAŽELI I + II + III + IV</a:t>
            </a:r>
          </a:p>
        </p:txBody>
      </p:sp>
    </p:spTree>
    <p:extLst>
      <p:ext uri="{BB962C8B-B14F-4D97-AF65-F5344CB8AC3E}">
        <p14:creationId xmlns:p14="http://schemas.microsoft.com/office/powerpoint/2010/main" val="6086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Transformacija projekta ZAŽELI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7</a:t>
            </a:fld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00" y="1606519"/>
            <a:ext cx="6893486" cy="3877587"/>
          </a:xfrm>
          <a:prstGeom prst="rect">
            <a:avLst/>
          </a:prstGeom>
          <a:effectLst>
            <a:outerShdw blurRad="114300" dist="101600" dir="2700000" algn="tl" rotWithShape="0">
              <a:schemeClr val="bg1">
                <a:lumMod val="50000"/>
                <a:alpha val="70000"/>
              </a:schemeClr>
            </a:outerShdw>
            <a:reflection endPos="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93" y="163502"/>
            <a:ext cx="4442912" cy="4442912"/>
          </a:xfrm>
          <a:prstGeom prst="rect">
            <a:avLst/>
          </a:prstGeom>
        </p:spPr>
      </p:pic>
      <p:pic>
        <p:nvPicPr>
          <p:cNvPr id="10" name="Slika 9" descr="Slika na kojoj se prikazuje tekst, Font, logotip, grafika&#10;&#10;Opis je automatski generiran">
            <a:extLst>
              <a:ext uri="{FF2B5EF4-FFF2-40B4-BE49-F238E27FC236}">
                <a16:creationId xmlns:a16="http://schemas.microsoft.com/office/drawing/2014/main" id="{C558D008-BE1B-7D13-6E68-EC98389EE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844" y="3545312"/>
            <a:ext cx="2515123" cy="1524821"/>
          </a:xfrm>
          <a:prstGeom prst="rect">
            <a:avLst/>
          </a:prstGeom>
        </p:spPr>
      </p:pic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C23CD876-DEDF-950E-B177-E8E947E627BC}"/>
              </a:ext>
            </a:extLst>
          </p:cNvPr>
          <p:cNvCxnSpPr>
            <a:cxnSpLocks/>
          </p:cNvCxnSpPr>
          <p:nvPr/>
        </p:nvCxnSpPr>
        <p:spPr>
          <a:xfrm>
            <a:off x="10470954" y="2527704"/>
            <a:ext cx="0" cy="1077478"/>
          </a:xfrm>
          <a:prstGeom prst="straightConnector1">
            <a:avLst/>
          </a:prstGeom>
          <a:ln w="57150">
            <a:solidFill>
              <a:srgbClr val="EE6398"/>
            </a:solidFill>
            <a:tailEnd type="triangle"/>
          </a:ln>
          <a:effectLst>
            <a:glow rad="101600">
              <a:srgbClr val="12A89D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2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ZAŽELI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363613" cy="4159854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 glavnom fokusu su starije osobe od 65 godina te odrasle osobe s invaliditetom koje imaju utvrđen III ili IV stupanj težine invaliditeta.</a:t>
            </a:r>
          </a:p>
          <a:p>
            <a:r>
              <a:rPr lang="hr-HR" dirty="0"/>
              <a:t>Obavezna kontrola domaćinstva korisnika i dohodovnog cenzusa prije ulaska u projekt:</a:t>
            </a:r>
          </a:p>
          <a:p>
            <a:pPr lvl="1"/>
            <a:endParaRPr lang="hr-HR" dirty="0"/>
          </a:p>
          <a:p>
            <a:pPr lvl="1" algn="ctr"/>
            <a:r>
              <a:rPr lang="hr-HR" dirty="0"/>
              <a:t>Samačko &lt; 984,00 €</a:t>
            </a:r>
          </a:p>
          <a:p>
            <a:pPr lvl="1" algn="ctr"/>
            <a:r>
              <a:rPr lang="hr-HR" dirty="0"/>
              <a:t>Dvočlano &lt; 1640,00 €</a:t>
            </a:r>
          </a:p>
          <a:p>
            <a:pPr lvl="1" algn="ctr"/>
            <a:r>
              <a:rPr lang="hr-HR" dirty="0"/>
              <a:t>Višečlano &lt; 2460,00 € (svi su korisnici)</a:t>
            </a:r>
          </a:p>
          <a:p>
            <a:pPr marL="457200" lvl="1" indent="0" algn="ctr">
              <a:buNone/>
            </a:pPr>
            <a:endParaRPr lang="hr-HR" sz="2000" dirty="0"/>
          </a:p>
          <a:p>
            <a:pPr marL="457200" lvl="1" indent="0" algn="ctr">
              <a:buNone/>
            </a:pPr>
            <a:r>
              <a:rPr lang="hr-HR" sz="2000" dirty="0"/>
              <a:t>* travanj 2024.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95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ZAŽELI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10363613" cy="4159854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Kod osoba s invaliditetom kojima se pruža usluga ne gleda se dohodovni cenzus</a:t>
            </a:r>
          </a:p>
          <a:p>
            <a:r>
              <a:rPr lang="hr-HR" dirty="0"/>
              <a:t>Svi korisnici istovremeno ne smiju koristiti iste ili slične usluge financirane iz drugih javnih izvora:</a:t>
            </a:r>
          </a:p>
          <a:p>
            <a:pPr marL="0" indent="0">
              <a:buNone/>
            </a:pPr>
            <a:r>
              <a:rPr lang="hr-HR" dirty="0"/>
              <a:t>	- usluga pomoći u kući, </a:t>
            </a:r>
          </a:p>
          <a:p>
            <a:pPr marL="0" indent="0">
              <a:buNone/>
            </a:pPr>
            <a:r>
              <a:rPr lang="hr-HR" dirty="0"/>
              <a:t>	- boravka,</a:t>
            </a:r>
          </a:p>
          <a:p>
            <a:pPr marL="0" indent="0">
              <a:buNone/>
            </a:pPr>
            <a:r>
              <a:rPr lang="hr-HR" dirty="0"/>
              <a:t>	- organiziranog stanovanja, </a:t>
            </a:r>
          </a:p>
          <a:p>
            <a:pPr marL="0" indent="0">
              <a:buNone/>
            </a:pPr>
            <a:r>
              <a:rPr lang="hr-HR" dirty="0"/>
              <a:t>	- smještaja, </a:t>
            </a:r>
          </a:p>
          <a:p>
            <a:pPr marL="0" indent="0">
              <a:buNone/>
            </a:pPr>
            <a:r>
              <a:rPr lang="hr-HR" dirty="0"/>
              <a:t>	- osobne asistencije koju pruža osobni asistent, </a:t>
            </a:r>
          </a:p>
          <a:p>
            <a:pPr marL="0" indent="0">
              <a:buNone/>
            </a:pPr>
            <a:r>
              <a:rPr lang="hr-HR" dirty="0"/>
              <a:t>	- osobne asistencije koju pruža videći pratitelj.</a:t>
            </a:r>
          </a:p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9</a:t>
            </a:fld>
            <a:endParaRPr lang="hr-HR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CFFF19-9404-DEC0-49DA-AE8D7D0032D9}"/>
              </a:ext>
            </a:extLst>
          </p:cNvPr>
          <p:cNvSpPr txBox="1">
            <a:spLocks/>
          </p:cNvSpPr>
          <p:nvPr/>
        </p:nvSpPr>
        <p:spPr>
          <a:xfrm>
            <a:off x="623146" y="2396142"/>
            <a:ext cx="10363613" cy="4159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79D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600" dirty="0"/>
              <a:t>Dodatno kod osoba s invaliditetom, roditelj ili drugi član obitelji </a:t>
            </a:r>
            <a:r>
              <a:rPr lang="hr-HR" sz="2600" dirty="0" err="1"/>
              <a:t>nesmije</a:t>
            </a:r>
            <a:r>
              <a:rPr lang="hr-HR" sz="2600" dirty="0"/>
              <a:t> imati priznato pravo na status roditelja njegovatelja ili status njegovatelja za potrebu skrbi.</a:t>
            </a:r>
          </a:p>
          <a:p>
            <a:endParaRPr lang="hr-HR" dirty="0"/>
          </a:p>
          <a:p>
            <a:r>
              <a:rPr lang="hr-HR" dirty="0"/>
              <a:t>DOKAZ: Potvrda o upisu u Registar osoba s invaliditetom ili nalaz i mišljenje Zavoda za vještačenje, profesionalnu rehabilitaciju i zapošljavanje osoba s invaliditetom u kojem je naveden treći ili četvrti stupanj težine.</a:t>
            </a:r>
          </a:p>
          <a:p>
            <a:r>
              <a:rPr lang="hr-HR" dirty="0"/>
              <a:t>	</a:t>
            </a:r>
          </a:p>
          <a:p>
            <a:endParaRPr lang="hr-HR" sz="26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44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ESF+">
      <a:dk1>
        <a:sysClr val="windowText" lastClr="000000"/>
      </a:dk1>
      <a:lt1>
        <a:sysClr val="window" lastClr="FFFFFF"/>
      </a:lt1>
      <a:dk2>
        <a:srgbClr val="323C8C"/>
      </a:dk2>
      <a:lt2>
        <a:srgbClr val="EAEBF3"/>
      </a:lt2>
      <a:accent1>
        <a:srgbClr val="E31E24"/>
      </a:accent1>
      <a:accent2>
        <a:srgbClr val="A6CF38"/>
      </a:accent2>
      <a:accent3>
        <a:srgbClr val="00A0DC"/>
      </a:accent3>
      <a:accent4>
        <a:srgbClr val="DC24A0"/>
      </a:accent4>
      <a:accent5>
        <a:srgbClr val="F58220"/>
      </a:accent5>
      <a:accent6>
        <a:srgbClr val="7B32AD"/>
      </a:accent6>
      <a:hlink>
        <a:srgbClr val="E31E24"/>
      </a:hlink>
      <a:folHlink>
        <a:srgbClr val="E31E2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966</Words>
  <Application>Microsoft Office PowerPoint</Application>
  <PresentationFormat>Široki zaslon</PresentationFormat>
  <Paragraphs>201</Paragraphs>
  <Slides>20</Slides>
  <Notes>18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  Naziv projekta: „Zajedno kod kuće” Potpora starijim osobama za neovisan život</vt:lpstr>
      <vt:lpstr>ZAŽELI IV</vt:lpstr>
      <vt:lpstr>ZAŽELI IV</vt:lpstr>
      <vt:lpstr>ZAŽELI IV</vt:lpstr>
      <vt:lpstr>Prethodni projekti ZAŽELI iz faze I, II i III</vt:lpstr>
      <vt:lpstr>ZAŽELI IV</vt:lpstr>
      <vt:lpstr>Transformacija projekta ZAŽELI</vt:lpstr>
      <vt:lpstr>ZAŽELI IV</vt:lpstr>
      <vt:lpstr>ZAŽELI IV</vt:lpstr>
      <vt:lpstr>ZAŽELI IV</vt:lpstr>
      <vt:lpstr>ZAŽELI IV</vt:lpstr>
      <vt:lpstr>ZAŽELI IV</vt:lpstr>
      <vt:lpstr>ZAŽELI IV</vt:lpstr>
      <vt:lpstr>ZAŽELI IV</vt:lpstr>
      <vt:lpstr>ZAŽELI IV</vt:lpstr>
      <vt:lpstr>ZAŽELI IV</vt:lpstr>
      <vt:lpstr>ZAŽELI IV</vt:lpstr>
      <vt:lpstr>ZAŽELI IV</vt:lpstr>
      <vt:lpstr>Projektni tim</vt:lpstr>
      <vt:lpstr>Hvala na pažnji!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ESF+</dc:creator>
  <cp:lastModifiedBy>Melita Zetović</cp:lastModifiedBy>
  <cp:revision>99</cp:revision>
  <dcterms:created xsi:type="dcterms:W3CDTF">2021-08-17T10:54:28Z</dcterms:created>
  <dcterms:modified xsi:type="dcterms:W3CDTF">2024-05-01T14:27:50Z</dcterms:modified>
</cp:coreProperties>
</file>